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0" r:id="rId3"/>
    <p:sldId id="378" r:id="rId4"/>
    <p:sldId id="418" r:id="rId5"/>
    <p:sldId id="419" r:id="rId6"/>
    <p:sldId id="420" r:id="rId7"/>
    <p:sldId id="268" r:id="rId8"/>
    <p:sldId id="357" r:id="rId9"/>
    <p:sldId id="409" r:id="rId10"/>
    <p:sldId id="410" r:id="rId11"/>
    <p:sldId id="433" r:id="rId12"/>
    <p:sldId id="434" r:id="rId13"/>
    <p:sldId id="448" r:id="rId14"/>
    <p:sldId id="449" r:id="rId15"/>
    <p:sldId id="411" r:id="rId16"/>
    <p:sldId id="450" r:id="rId17"/>
    <p:sldId id="364" r:id="rId18"/>
    <p:sldId id="424" r:id="rId19"/>
    <p:sldId id="423" r:id="rId20"/>
    <p:sldId id="446" r:id="rId21"/>
    <p:sldId id="421" r:id="rId22"/>
    <p:sldId id="414" r:id="rId23"/>
    <p:sldId id="447" r:id="rId24"/>
    <p:sldId id="435" r:id="rId25"/>
    <p:sldId id="425" r:id="rId26"/>
    <p:sldId id="415" r:id="rId27"/>
    <p:sldId id="426" r:id="rId28"/>
    <p:sldId id="422" r:id="rId29"/>
    <p:sldId id="416" r:id="rId30"/>
    <p:sldId id="427" r:id="rId31"/>
    <p:sldId id="417" r:id="rId32"/>
    <p:sldId id="428" r:id="rId33"/>
    <p:sldId id="413" r:id="rId34"/>
    <p:sldId id="429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0"/>
    <a:srgbClr val="FAAF00"/>
    <a:srgbClr val="FF7C80"/>
    <a:srgbClr val="675642"/>
    <a:srgbClr val="A50021"/>
    <a:srgbClr val="000000"/>
    <a:srgbClr val="6F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93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2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0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2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3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54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75154-5ADD-4435-A576-7E928CDBB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6897" y="35791"/>
            <a:ext cx="9144000" cy="164149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APOKALIPSA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50AA65-011A-4DDC-B95A-0AB0B5705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6897" y="1307310"/>
            <a:ext cx="9144000" cy="754025"/>
          </a:xfrm>
        </p:spPr>
        <p:txBody>
          <a:bodyPr>
            <a:normAutofit/>
          </a:bodyPr>
          <a:lstStyle/>
          <a:p>
            <a:r>
              <a:rPr lang="pl-PL" sz="3600" dirty="0"/>
              <a:t>KSIĘGA NADZIEI</a:t>
            </a:r>
          </a:p>
        </p:txBody>
      </p:sp>
      <p:pic>
        <p:nvPicPr>
          <p:cNvPr id="1026" name="Picture 2" descr="Obraz moÅ¼e zawieraÄ: co najmniej jedna osoba, przyroda i na zewnÄtrz">
            <a:extLst>
              <a:ext uri="{FF2B5EF4-FFF2-40B4-BE49-F238E27FC236}">
                <a16:creationId xmlns:a16="http://schemas.microsoft.com/office/drawing/2014/main" id="{09C6FB59-8AAD-4EED-8E41-4AD7E9B1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12192000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9AD2CBB-10B6-4618-A39F-B784FDD1A7F2}"/>
              </a:ext>
            </a:extLst>
          </p:cNvPr>
          <p:cNvSpPr/>
          <p:nvPr/>
        </p:nvSpPr>
        <p:spPr>
          <a:xfrm>
            <a:off x="6853806" y="5184397"/>
            <a:ext cx="2860645" cy="436228"/>
          </a:xfrm>
          <a:prstGeom prst="rect">
            <a:avLst/>
          </a:prstGeom>
          <a:solidFill>
            <a:srgbClr val="FAB000"/>
          </a:solidFill>
          <a:ln>
            <a:solidFill>
              <a:srgbClr val="FA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351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Mierzenie świątyni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1"/>
                </a:solidFill>
              </a:rPr>
              <a:t>Wieki wcześniej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Ezechiel</a:t>
            </a:r>
            <a:r>
              <a:rPr lang="pl-PL" dirty="0">
                <a:solidFill>
                  <a:schemeClr val="tx1"/>
                </a:solidFill>
              </a:rPr>
              <a:t> widział jak jakaś boska istota mierzy prętem świątynię (</a:t>
            </a:r>
            <a:r>
              <a:rPr lang="pl-PL" dirty="0" err="1">
                <a:solidFill>
                  <a:schemeClr val="tx1"/>
                </a:solidFill>
              </a:rPr>
              <a:t>Ez</a:t>
            </a:r>
            <a:r>
              <a:rPr lang="pl-PL" dirty="0">
                <a:solidFill>
                  <a:schemeClr val="tx1"/>
                </a:solidFill>
              </a:rPr>
              <a:t> 40-43): </a:t>
            </a:r>
            <a:r>
              <a:rPr lang="pl-PL" dirty="0"/>
              <a:t>597 r. p.n.e.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Była mierzona bo miała być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odbudowana</a:t>
            </a:r>
          </a:p>
          <a:p>
            <a:r>
              <a:rPr lang="pl-PL" dirty="0">
                <a:solidFill>
                  <a:schemeClr val="tx1"/>
                </a:solidFill>
              </a:rPr>
              <a:t>U Jana nie chodzi o świątynię jerozolimską, bo ta od 20 lat jest zburzona (ok.90-100 </a:t>
            </a:r>
            <a:r>
              <a:rPr lang="pl-PL" dirty="0" err="1">
                <a:solidFill>
                  <a:schemeClr val="tx1"/>
                </a:solidFill>
              </a:rPr>
              <a:t>r.n.e</a:t>
            </a:r>
            <a:r>
              <a:rPr lang="pl-PL" dirty="0">
                <a:solidFill>
                  <a:schemeClr val="tx1"/>
                </a:solidFill>
              </a:rPr>
              <a:t>.)</a:t>
            </a:r>
          </a:p>
          <a:p>
            <a:r>
              <a:rPr lang="pl-PL" dirty="0">
                <a:solidFill>
                  <a:schemeClr val="tx1"/>
                </a:solidFill>
              </a:rPr>
              <a:t>Mamy zatem do czynienia z świątynią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nową (niebiańską)</a:t>
            </a:r>
          </a:p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Mierzenie</a:t>
            </a:r>
            <a:r>
              <a:rPr lang="pl-PL" dirty="0">
                <a:solidFill>
                  <a:schemeClr val="tx1"/>
                </a:solidFill>
              </a:rPr>
              <a:t> w tradycji żydowskiej odnosi się do sądzenia („wymierzyć komuś karę”)</a:t>
            </a:r>
          </a:p>
          <a:p>
            <a:r>
              <a:rPr lang="pl-PL" dirty="0">
                <a:solidFill>
                  <a:schemeClr val="tx1"/>
                </a:solidFill>
              </a:rPr>
              <a:t>Mierzenie jest paralelne do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pieczętowania</a:t>
            </a:r>
            <a:r>
              <a:rPr lang="pl-PL" dirty="0">
                <a:solidFill>
                  <a:schemeClr val="tx1"/>
                </a:solidFill>
              </a:rPr>
              <a:t> sprawiedliwych</a:t>
            </a:r>
          </a:p>
          <a:p>
            <a:r>
              <a:rPr lang="pl-PL" dirty="0">
                <a:solidFill>
                  <a:schemeClr val="tx1"/>
                </a:solidFill>
              </a:rPr>
              <a:t>Mierzeni są wierzący. Nie zostają mierzeni poganie. Kto należy do Kościoła, a kto nie?</a:t>
            </a:r>
          </a:p>
          <a:p>
            <a:r>
              <a:rPr lang="pl-PL" i="1" dirty="0">
                <a:solidFill>
                  <a:schemeClr val="tx1">
                    <a:lumMod val="95000"/>
                  </a:schemeClr>
                </a:solidFill>
              </a:rPr>
              <a:t>A jeśli nawet Kościoła nie usłucha, niech ci będzie jak poganin i celnik.</a:t>
            </a:r>
          </a:p>
        </p:txBody>
      </p:sp>
    </p:spTree>
    <p:extLst>
      <p:ext uri="{BB962C8B-B14F-4D97-AF65-F5344CB8AC3E}">
        <p14:creationId xmlns:p14="http://schemas.microsoft.com/office/powerpoint/2010/main" val="209072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C69386-7D4E-48E2-9D37-3D8E6479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3D3687-81CF-4535-AE04-EBAB4B690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ezekiel temple measure">
            <a:extLst>
              <a:ext uri="{FF2B5EF4-FFF2-40B4-BE49-F238E27FC236}">
                <a16:creationId xmlns:a16="http://schemas.microsoft.com/office/drawing/2014/main" id="{737EDA7E-276E-413F-A5D3-87B2C3BF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2DC983C-C8C7-4FAD-A2FB-A0246F3A7793}"/>
              </a:ext>
            </a:extLst>
          </p:cNvPr>
          <p:cNvSpPr txBox="1"/>
          <p:nvPr/>
        </p:nvSpPr>
        <p:spPr>
          <a:xfrm>
            <a:off x="9420837" y="1476462"/>
            <a:ext cx="140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>
                    <a:lumMod val="50000"/>
                  </a:schemeClr>
                </a:solidFill>
              </a:rPr>
              <a:t>EZECHIEL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A8465B1-3AE5-404B-AF18-133C0D6CB0C3}"/>
              </a:ext>
            </a:extLst>
          </p:cNvPr>
          <p:cNvSpPr txBox="1"/>
          <p:nvPr/>
        </p:nvSpPr>
        <p:spPr>
          <a:xfrm>
            <a:off x="5227739" y="658574"/>
            <a:ext cx="18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>
                    <a:lumMod val="50000"/>
                  </a:schemeClr>
                </a:solidFill>
              </a:rPr>
              <a:t>KTOŚ Z BRĄZU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6F35A3E-241C-4938-BECC-DF14987F9E14}"/>
              </a:ext>
            </a:extLst>
          </p:cNvPr>
          <p:cNvSpPr txBox="1"/>
          <p:nvPr/>
        </p:nvSpPr>
        <p:spPr>
          <a:xfrm>
            <a:off x="6997816" y="3244334"/>
            <a:ext cx="140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>
                    <a:lumMod val="50000"/>
                  </a:schemeClr>
                </a:solidFill>
              </a:rPr>
              <a:t>PRĘT MIERNICZY</a:t>
            </a:r>
          </a:p>
        </p:txBody>
      </p:sp>
    </p:spTree>
    <p:extLst>
      <p:ext uri="{BB962C8B-B14F-4D97-AF65-F5344CB8AC3E}">
        <p14:creationId xmlns:p14="http://schemas.microsoft.com/office/powerpoint/2010/main" val="38946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B0E00-8A4D-4551-92C1-0D944797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5651CA-BB03-4651-A5E6-9879C91BB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ezechiel temple measure">
            <a:extLst>
              <a:ext uri="{FF2B5EF4-FFF2-40B4-BE49-F238E27FC236}">
                <a16:creationId xmlns:a16="http://schemas.microsoft.com/office/drawing/2014/main" id="{6BF66ACB-BB87-4D40-83F9-0D15C01B3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4E34AF-E4F1-474A-8F68-8B90BBB7D21E}"/>
              </a:ext>
            </a:extLst>
          </p:cNvPr>
          <p:cNvSpPr txBox="1"/>
          <p:nvPr/>
        </p:nvSpPr>
        <p:spPr>
          <a:xfrm>
            <a:off x="838200" y="788565"/>
            <a:ext cx="271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WIZJA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415BD8-9E38-4697-BB5B-65B66C5A921A}"/>
              </a:ext>
            </a:extLst>
          </p:cNvPr>
          <p:cNvSpPr txBox="1"/>
          <p:nvPr/>
        </p:nvSpPr>
        <p:spPr>
          <a:xfrm>
            <a:off x="4736634" y="788565"/>
            <a:ext cx="271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SYMBOL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E03685B-4104-41BC-99BF-9D3F66C2737B}"/>
              </a:ext>
            </a:extLst>
          </p:cNvPr>
          <p:cNvSpPr txBox="1"/>
          <p:nvPr/>
        </p:nvSpPr>
        <p:spPr>
          <a:xfrm>
            <a:off x="9320868" y="788565"/>
            <a:ext cx="271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CZYNNOŚĆ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2CF0B5-06B8-46E7-9101-A5D58BBAF7D6}"/>
              </a:ext>
            </a:extLst>
          </p:cNvPr>
          <p:cNvSpPr txBox="1"/>
          <p:nvPr/>
        </p:nvSpPr>
        <p:spPr>
          <a:xfrm>
            <a:off x="603309" y="5469077"/>
            <a:ext cx="1060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PROROCTWO</a:t>
            </a:r>
          </a:p>
        </p:txBody>
      </p:sp>
    </p:spTree>
    <p:extLst>
      <p:ext uri="{BB962C8B-B14F-4D97-AF65-F5344CB8AC3E}">
        <p14:creationId xmlns:p14="http://schemas.microsoft.com/office/powerpoint/2010/main" val="411209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4A716-9F70-46E3-9BFB-6FBCA4C5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8722"/>
            <a:ext cx="10233800" cy="6799277"/>
          </a:xfrm>
        </p:spPr>
        <p:txBody>
          <a:bodyPr>
            <a:normAutofit fontScale="85000" lnSpcReduction="1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136. Dlaczego Kościół Jezusa Chrystusa zwie się i jest drogą czyli środkiem koniecznym do zbawienia?</a:t>
            </a:r>
          </a:p>
          <a:p>
            <a:r>
              <a:rPr lang="pl-PL" dirty="0"/>
              <a:t>Kościół Jezusa Chrystusa dlatego zwie się i jest drogą czyli środkiem koniecznym do zbawienia, ponieważ Jezus Chrystus ustanowił Kościół, aby w nim i przezeń owoce odkupienia udzielały się ludziom; stąd nikt spośród tych, którzy nie nalezą do Kościoła, nie może dostąpić zbawienia w myśl zasady: „Poza Kościołem nie ma zbawienia.”</a:t>
            </a:r>
          </a:p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162. Czy dorosły, który umiera bez Sakramentu Chrztu, może być zbawiony?</a:t>
            </a:r>
          </a:p>
          <a:p>
            <a:r>
              <a:rPr lang="pl-PL" dirty="0"/>
              <a:t>Dorosły, który umiera bez Sakramentu Chrztu, </a:t>
            </a:r>
            <a:r>
              <a:rPr lang="pl-PL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może być zbawiony </a:t>
            </a:r>
            <a:r>
              <a:rPr lang="pl-PL" dirty="0"/>
              <a:t>nie tylko wtedy, gdy ma wiarę przynajmniej w te prawdy, w które każdy musi wierzyć, bo są one nieodzownym warunkiem zbawienia, i gdy ma miłość, która zastępuje chrzest, ale także wtedy, jeśli przy pomocy światła Bożego i łaski Bożej, nie znając bez własnej winy prawdziwej religii i będąc gotowym słuchać Boga, pilnie zachowywał prawo przyrodzone.</a:t>
            </a:r>
          </a:p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163. Czy dorosły, ochrzczony ważnie, a należący bez swej winy do sekty heretyckiej lub schizmatyckiej, może być zbawiony?</a:t>
            </a:r>
          </a:p>
          <a:p>
            <a:r>
              <a:rPr lang="pl-PL" dirty="0"/>
              <a:t>Dorosły, ochrzczony ważnie, a należący bez swej winy do sekty heretyckiej lub schizmatyckiej, </a:t>
            </a:r>
            <a:r>
              <a:rPr lang="pl-PL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może również być zbawiony</a:t>
            </a:r>
            <a:r>
              <a:rPr lang="pl-PL" dirty="0"/>
              <a:t>, jeśli nie stracił łaski otrzymanej na chrzcie, a jeśli ją utracił, odzyskał ją przez odpowiednią pokutę.</a:t>
            </a:r>
          </a:p>
        </p:txBody>
      </p:sp>
    </p:spTree>
    <p:extLst>
      <p:ext uri="{BB962C8B-B14F-4D97-AF65-F5344CB8AC3E}">
        <p14:creationId xmlns:p14="http://schemas.microsoft.com/office/powerpoint/2010/main" val="140626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CBCB9-337F-47BD-A9BC-B8E8430D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i="1" dirty="0">
                <a:solidFill>
                  <a:schemeClr val="tx2">
                    <a:lumMod val="75000"/>
                  </a:schemeClr>
                </a:solidFill>
              </a:rPr>
              <a:t>extra </a:t>
            </a:r>
            <a:r>
              <a:rPr lang="pl-PL" sz="3600" i="1" dirty="0" err="1">
                <a:solidFill>
                  <a:schemeClr val="tx2">
                    <a:lumMod val="75000"/>
                  </a:schemeClr>
                </a:solidFill>
              </a:rPr>
              <a:t>Ecclesiam</a:t>
            </a:r>
            <a:r>
              <a:rPr lang="pl-PL" sz="3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600" i="1" dirty="0" err="1">
                <a:solidFill>
                  <a:schemeClr val="tx2">
                    <a:lumMod val="75000"/>
                  </a:schemeClr>
                </a:solidFill>
              </a:rPr>
              <a:t>salus</a:t>
            </a:r>
            <a:r>
              <a:rPr lang="pl-PL" sz="3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600" i="1" dirty="0" err="1">
                <a:solidFill>
                  <a:schemeClr val="tx2">
                    <a:lumMod val="75000"/>
                  </a:schemeClr>
                </a:solidFill>
              </a:rPr>
              <a:t>nulla</a:t>
            </a: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pl-PL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sformułował w połowie III wieku św. Cyprian, biskup Kartaginy.</a:t>
            </a:r>
          </a:p>
        </p:txBody>
      </p:sp>
      <p:pic>
        <p:nvPicPr>
          <p:cNvPr id="1026" name="Picture 2" descr="Znalezione obrazy dla zapytania cyprian z kartaginy">
            <a:extLst>
              <a:ext uri="{FF2B5EF4-FFF2-40B4-BE49-F238E27FC236}">
                <a16:creationId xmlns:a16="http://schemas.microsoft.com/office/drawing/2014/main" id="{CB6F743A-64D4-457D-B145-1B41C7B981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07" y="1825625"/>
            <a:ext cx="28827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8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Dwóch Świadków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/>
              <a:t>Poganie deptają Jerozolimę przez 42 miesiące: </a:t>
            </a:r>
            <a:r>
              <a:rPr lang="pl-PL" dirty="0" err="1"/>
              <a:t>Łk</a:t>
            </a:r>
            <a:r>
              <a:rPr lang="pl-PL" dirty="0"/>
              <a:t> 21,24: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Jerozolima będzie deptana przez pogan, aż czasy pogan przeminą. </a:t>
            </a:r>
          </a:p>
          <a:p>
            <a:r>
              <a:rPr lang="pl-PL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Interpretacja dwóch świadków na jeden z trzech sposobów:</a:t>
            </a:r>
          </a:p>
          <a:p>
            <a:r>
              <a:rPr lang="pl-PL" dirty="0">
                <a:solidFill>
                  <a:srgbClr val="FFFF00"/>
                </a:solidFill>
              </a:rPr>
              <a:t>Jako jednostki, </a:t>
            </a:r>
            <a:r>
              <a:rPr lang="pl-PL" dirty="0"/>
              <a:t>albo przejawiające się już kiedyś na kartach Biblii, lub po prostu jako dwie osoby nowo przybyłe na ziemię za sprawą Boga</a:t>
            </a:r>
          </a:p>
          <a:p>
            <a:r>
              <a:rPr lang="pl-PL" dirty="0">
                <a:solidFill>
                  <a:srgbClr val="FFFF00"/>
                </a:solidFill>
              </a:rPr>
              <a:t>Jako wspólnota ludzi, </a:t>
            </a:r>
            <a:r>
              <a:rPr lang="pl-PL" dirty="0"/>
              <a:t>służąca Kościołowi, lub Izraelowi, albo też zarówno Izraelowi, jak i Kościołowi</a:t>
            </a:r>
          </a:p>
          <a:p>
            <a:r>
              <a:rPr lang="pl-PL" dirty="0">
                <a:solidFill>
                  <a:srgbClr val="FFFF00"/>
                </a:solidFill>
              </a:rPr>
              <a:t>Jako postacie symboliczne</a:t>
            </a:r>
            <a:r>
              <a:rPr lang="pl-PL" dirty="0"/>
              <a:t>, lub skonfrontowanie pojęć biblijnych (jak na przykład Starego i Nowego Testamentu, lub prawa i proroków)</a:t>
            </a:r>
          </a:p>
        </p:txBody>
      </p:sp>
    </p:spTree>
    <p:extLst>
      <p:ext uri="{BB962C8B-B14F-4D97-AF65-F5344CB8AC3E}">
        <p14:creationId xmlns:p14="http://schemas.microsoft.com/office/powerpoint/2010/main" val="183637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Dwóch Świadków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/>
              <a:t>Dwa drzewa oliwne</a:t>
            </a:r>
          </a:p>
          <a:p>
            <a:r>
              <a:rPr lang="pl-PL" dirty="0"/>
              <a:t>Dwa świeczniki</a:t>
            </a:r>
          </a:p>
          <a:p>
            <a:r>
              <a:rPr lang="pl-PL" dirty="0"/>
              <a:t>Ubrani w wory pokutne</a:t>
            </a:r>
          </a:p>
          <a:p>
            <a:r>
              <a:rPr lang="pl-PL" dirty="0"/>
              <a:t>Bestia z Czeluści ich zabija</a:t>
            </a:r>
          </a:p>
          <a:p>
            <a:r>
              <a:rPr lang="pl-PL" dirty="0"/>
              <a:t>Ciała leżą na placu wielkiego miasta [Babilonu]: </a:t>
            </a:r>
            <a:r>
              <a:rPr lang="pl-PL" dirty="0">
                <a:solidFill>
                  <a:srgbClr val="FFFF00"/>
                </a:solidFill>
              </a:rPr>
              <a:t>Nowa Sodoma i Gomora</a:t>
            </a:r>
          </a:p>
          <a:p>
            <a:r>
              <a:rPr lang="pl-PL" dirty="0"/>
              <a:t>Zmartwychwstają i wstępują do nieba, na ziemi panuje przerażenie</a:t>
            </a:r>
          </a:p>
          <a:p>
            <a:r>
              <a:rPr lang="pl-PL" dirty="0">
                <a:solidFill>
                  <a:srgbClr val="FFFF00"/>
                </a:solidFill>
              </a:rPr>
              <a:t>Podział jest już dokonany i może nastąpić koniec!</a:t>
            </a:r>
          </a:p>
        </p:txBody>
      </p:sp>
    </p:spTree>
    <p:extLst>
      <p:ext uri="{BB962C8B-B14F-4D97-AF65-F5344CB8AC3E}">
        <p14:creationId xmlns:p14="http://schemas.microsoft.com/office/powerpoint/2010/main" val="256442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BCC2D-AD3B-4B44-8E3E-E9582455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ECFBAD-D1A8-4CEF-A734-B705C8226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Znalezione obrazy dla zapytania two witnesses">
            <a:extLst>
              <a:ext uri="{FF2B5EF4-FFF2-40B4-BE49-F238E27FC236}">
                <a16:creationId xmlns:a16="http://schemas.microsoft.com/office/drawing/2014/main" id="{7089CC2B-B9CD-4D75-BDDE-07F37DBA6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55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6D00D8-E592-4DD2-90E4-F99160BB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10A322-1C7C-438F-8D98-5FB5CEEE3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TWO WITNESSES">
            <a:extLst>
              <a:ext uri="{FF2B5EF4-FFF2-40B4-BE49-F238E27FC236}">
                <a16:creationId xmlns:a16="http://schemas.microsoft.com/office/drawing/2014/main" id="{1BCBD74E-6CFA-4C1D-89C8-EE23AC37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390650"/>
            <a:ext cx="58102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7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Dwóch Świadków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 fontScale="92500"/>
          </a:bodyPr>
          <a:lstStyle/>
          <a:p>
            <a:r>
              <a:rPr lang="pl-PL" dirty="0" err="1">
                <a:solidFill>
                  <a:schemeClr val="tx1"/>
                </a:solidFill>
              </a:rPr>
              <a:t>Henoch</a:t>
            </a:r>
            <a:r>
              <a:rPr lang="pl-PL" dirty="0">
                <a:solidFill>
                  <a:schemeClr val="tx1"/>
                </a:solidFill>
              </a:rPr>
              <a:t> i Eliasz</a:t>
            </a:r>
          </a:p>
          <a:p>
            <a:r>
              <a:rPr lang="pl-PL" dirty="0" err="1">
                <a:solidFill>
                  <a:schemeClr val="tx1"/>
                </a:solidFill>
              </a:rPr>
              <a:t>Zorobabel</a:t>
            </a:r>
            <a:r>
              <a:rPr lang="pl-PL" dirty="0">
                <a:solidFill>
                  <a:schemeClr val="tx1"/>
                </a:solidFill>
              </a:rPr>
              <a:t> i </a:t>
            </a:r>
            <a:r>
              <a:rPr lang="pl-PL" dirty="0" err="1">
                <a:solidFill>
                  <a:schemeClr val="tx1"/>
                </a:solidFill>
              </a:rPr>
              <a:t>Jozue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Piotr i Paweł</a:t>
            </a:r>
          </a:p>
          <a:p>
            <a:r>
              <a:rPr lang="pl-PL" dirty="0">
                <a:solidFill>
                  <a:schemeClr val="tx1"/>
                </a:solidFill>
              </a:rPr>
              <a:t>Kościół</a:t>
            </a:r>
          </a:p>
          <a:p>
            <a:r>
              <a:rPr lang="pl-PL" dirty="0">
                <a:solidFill>
                  <a:schemeClr val="tx1"/>
                </a:solidFill>
              </a:rPr>
              <a:t>Zadaniem Kościoła jest misja prorocka</a:t>
            </a:r>
          </a:p>
          <a:p>
            <a:r>
              <a:rPr lang="pl-PL" dirty="0">
                <a:solidFill>
                  <a:schemeClr val="tx1"/>
                </a:solidFill>
              </a:rPr>
              <a:t>Osądzeni zostają ci, którzy nie słuchają proroka i nie przyjmują jego wyroczni</a:t>
            </a:r>
          </a:p>
          <a:p>
            <a:r>
              <a:rPr lang="pl-PL" dirty="0">
                <a:solidFill>
                  <a:schemeClr val="tx1"/>
                </a:solidFill>
              </a:rPr>
              <a:t>Znak sprzeciwu</a:t>
            </a:r>
          </a:p>
          <a:p>
            <a:r>
              <a:rPr lang="pl-PL" dirty="0">
                <a:solidFill>
                  <a:schemeClr val="tx1"/>
                </a:solidFill>
              </a:rPr>
              <a:t>Składają ofiarę z życia za swoje słowa, ciała wystawione na widok publiczny</a:t>
            </a:r>
          </a:p>
          <a:p>
            <a:r>
              <a:rPr lang="pl-PL" dirty="0">
                <a:solidFill>
                  <a:schemeClr val="tx1"/>
                </a:solidFill>
              </a:rPr>
              <a:t>Są jednak naśladowcami Chrystusa i zmartwychwstają</a:t>
            </a:r>
          </a:p>
          <a:p>
            <a:r>
              <a:rPr lang="pl-PL" dirty="0">
                <a:solidFill>
                  <a:schemeClr val="tx1"/>
                </a:solidFill>
              </a:rPr>
              <a:t>Przez śmierć weszli do życia. </a:t>
            </a:r>
            <a:r>
              <a:rPr lang="pl-PL" dirty="0">
                <a:solidFill>
                  <a:srgbClr val="FFFF00"/>
                </a:solidFill>
              </a:rPr>
              <a:t>Czasami musimy pozwolić, aby nas zniszczono.</a:t>
            </a:r>
          </a:p>
        </p:txBody>
      </p:sp>
    </p:spTree>
    <p:extLst>
      <p:ext uri="{BB962C8B-B14F-4D97-AF65-F5344CB8AC3E}">
        <p14:creationId xmlns:p14="http://schemas.microsoft.com/office/powerpoint/2010/main" val="429448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Świątynia i dwóch świadków</a:t>
            </a:r>
            <a:endParaRPr lang="pl-PL" sz="5400" b="1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73287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err="1"/>
              <a:t>Ap</a:t>
            </a:r>
            <a:r>
              <a:rPr lang="pl-PL" sz="3200" b="1" dirty="0"/>
              <a:t> 10: krótkie omówienie</a:t>
            </a:r>
          </a:p>
          <a:p>
            <a:pPr marL="0" indent="0" algn="ctr">
              <a:buNone/>
            </a:pPr>
            <a:r>
              <a:rPr lang="pl-PL" sz="3200" b="1" dirty="0" err="1"/>
              <a:t>Ap</a:t>
            </a:r>
            <a:r>
              <a:rPr lang="pl-PL" sz="3200" b="1" dirty="0"/>
              <a:t> 11: szczegółowa interpretacja</a:t>
            </a:r>
          </a:p>
        </p:txBody>
      </p:sp>
      <p:pic>
        <p:nvPicPr>
          <p:cNvPr id="15362" name="Picture 2" descr="Znalezione obrazy dla zapytania revelation john">
            <a:extLst>
              <a:ext uri="{FF2B5EF4-FFF2-40B4-BE49-F238E27FC236}">
                <a16:creationId xmlns:a16="http://schemas.microsoft.com/office/drawing/2014/main" id="{E23BBE4F-90A5-4C60-8756-A4EB0E4D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1" y="2592043"/>
            <a:ext cx="4898938" cy="42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2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071709-3E86-429D-8358-D706EF29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4545A9-16D2-48DC-BF40-C327A018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wiekuisty czÅowiek">
            <a:extLst>
              <a:ext uri="{FF2B5EF4-FFF2-40B4-BE49-F238E27FC236}">
                <a16:creationId xmlns:a16="http://schemas.microsoft.com/office/drawing/2014/main" id="{3DD7953E-6516-44FE-BCCF-9966B4B9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3C2C78-90FB-4592-9B10-79DABB88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BDEC92-104C-4C51-A115-159C79D20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Znalezione obrazy dla zapytania two witnesses">
            <a:extLst>
              <a:ext uri="{FF2B5EF4-FFF2-40B4-BE49-F238E27FC236}">
                <a16:creationId xmlns:a16="http://schemas.microsoft.com/office/drawing/2014/main" id="{BE0EF91C-5299-4072-82B9-10102FF4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079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 err="1">
                <a:solidFill>
                  <a:srgbClr val="FAAF00"/>
                </a:solidFill>
              </a:rPr>
              <a:t>Henoch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/>
              <a:t>Hebr. Poświęcony, wtajemniczony</a:t>
            </a:r>
          </a:p>
          <a:p>
            <a:r>
              <a:rPr lang="pl-PL" dirty="0"/>
              <a:t>Pierworodny syn Kaina, żył 365 lat</a:t>
            </a:r>
          </a:p>
          <a:p>
            <a:r>
              <a:rPr lang="pl-PL" dirty="0"/>
              <a:t>Przykład szczególnej miłości do Boga</a:t>
            </a:r>
          </a:p>
          <a:p>
            <a:r>
              <a:rPr lang="pl-PL" dirty="0"/>
              <a:t>Rdz 5, 21-23: </a:t>
            </a:r>
            <a:r>
              <a:rPr lang="pl-PL" i="1" dirty="0"/>
              <a:t>Gdy </a:t>
            </a:r>
            <a:r>
              <a:rPr lang="pl-PL" i="1" dirty="0" err="1"/>
              <a:t>Henoch</a:t>
            </a:r>
            <a:r>
              <a:rPr lang="pl-PL" i="1" dirty="0"/>
              <a:t> miał sześćdziesiąt pięć lat, urodził mu się syn </a:t>
            </a:r>
            <a:r>
              <a:rPr lang="pl-PL" i="1" dirty="0" err="1"/>
              <a:t>Metuszelach</a:t>
            </a:r>
            <a:r>
              <a:rPr lang="pl-PL" i="1" dirty="0"/>
              <a:t>. </a:t>
            </a:r>
            <a:r>
              <a:rPr lang="pl-PL" i="1" dirty="0" err="1"/>
              <a:t>Henoch</a:t>
            </a:r>
            <a:r>
              <a:rPr lang="pl-PL" i="1" dirty="0"/>
              <a:t> po urodzeniu się </a:t>
            </a:r>
            <a:r>
              <a:rPr lang="pl-PL" i="1" dirty="0" err="1"/>
              <a:t>Metuszelacha</a:t>
            </a:r>
            <a:r>
              <a:rPr lang="pl-PL" i="1" dirty="0"/>
              <a:t> żył w przyjaźni z Bogiem trzysta lat i miał synów i córki. Ogólna liczba lat życia </a:t>
            </a:r>
            <a:r>
              <a:rPr lang="pl-PL" i="1" dirty="0" err="1"/>
              <a:t>Henocha</a:t>
            </a:r>
            <a:r>
              <a:rPr lang="pl-PL" i="1" dirty="0"/>
              <a:t>: trzysta sześćdziesiąt pięć. Żył więc </a:t>
            </a:r>
            <a:r>
              <a:rPr lang="pl-PL" i="1" dirty="0" err="1"/>
              <a:t>Henoch</a:t>
            </a:r>
            <a:r>
              <a:rPr lang="pl-PL" i="1" dirty="0"/>
              <a:t> w przyjaźni z Bogiem, a następnie znikł, bo zabrał go Bóg.</a:t>
            </a:r>
            <a:endParaRPr lang="pl-PL" i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l-PL" dirty="0"/>
              <a:t>Jest jedyną postacią, oprócz proroka Eliasza, którego wniebowzięcie zostało wprost opisane w Piśmie Świętym.</a:t>
            </a:r>
          </a:p>
          <a:p>
            <a:r>
              <a:rPr lang="pl-PL" dirty="0"/>
              <a:t>„mały </a:t>
            </a:r>
            <a:r>
              <a:rPr lang="pl-PL" dirty="0" err="1"/>
              <a:t>Jahwe</a:t>
            </a:r>
            <a:r>
              <a:rPr lang="pl-PL" dirty="0"/>
              <a:t>” – mistycyzm żydowski</a:t>
            </a:r>
          </a:p>
        </p:txBody>
      </p:sp>
    </p:spTree>
    <p:extLst>
      <p:ext uri="{BB962C8B-B14F-4D97-AF65-F5344CB8AC3E}">
        <p14:creationId xmlns:p14="http://schemas.microsoft.com/office/powerpoint/2010/main" val="3598098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 err="1">
                <a:solidFill>
                  <a:srgbClr val="FAAF00"/>
                </a:solidFill>
              </a:rPr>
              <a:t>Henoch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Księga </a:t>
            </a:r>
            <a:r>
              <a:rPr lang="pl-PL" dirty="0" err="1">
                <a:solidFill>
                  <a:srgbClr val="FFFF00"/>
                </a:solidFill>
              </a:rPr>
              <a:t>Henocha</a:t>
            </a:r>
            <a:r>
              <a:rPr lang="pl-PL" dirty="0">
                <a:solidFill>
                  <a:srgbClr val="FFFF00"/>
                </a:solidFill>
              </a:rPr>
              <a:t> albo 1 Księga </a:t>
            </a:r>
            <a:r>
              <a:rPr lang="pl-PL" dirty="0" err="1">
                <a:solidFill>
                  <a:srgbClr val="FFFF00"/>
                </a:solidFill>
              </a:rPr>
              <a:t>Henocha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− księga apokryficzna Biblii Hebrajskiej i Starego Testamentu. Koptyjski Kościół Prawosławny jako jedyny włączył ją w swój kanon Pisma Świętego, jako natchnioną. Jest ona kompilacją różnych tekstów powstałych między 170 r. p.n.e. i końcem I w. n.e.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Opisuje ona podróże, wizje, sny i objawienia proroka </a:t>
            </a:r>
            <a:r>
              <a:rPr lang="pl-PL" dirty="0" err="1">
                <a:solidFill>
                  <a:schemeClr val="tx1">
                    <a:lumMod val="95000"/>
                  </a:schemeClr>
                </a:solidFill>
              </a:rPr>
              <a:t>Henocha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 w trakcie jego odwiedzin w niebie. </a:t>
            </a:r>
          </a:p>
        </p:txBody>
      </p:sp>
    </p:spTree>
    <p:extLst>
      <p:ext uri="{BB962C8B-B14F-4D97-AF65-F5344CB8AC3E}">
        <p14:creationId xmlns:p14="http://schemas.microsoft.com/office/powerpoint/2010/main" val="767110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67F45-1320-4938-B659-3A5A0396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0FF780-CDD0-47A0-9794-78CD356E2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ilustracja">
            <a:extLst>
              <a:ext uri="{FF2B5EF4-FFF2-40B4-BE49-F238E27FC236}">
                <a16:creationId xmlns:a16="http://schemas.microsoft.com/office/drawing/2014/main" id="{AC35E301-604B-4A8F-9A69-5C61B298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0"/>
            <a:ext cx="4459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21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F6C8DB-21F3-4ADC-A3B5-FD1975CB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FA9221-3E7A-4029-B692-0BA4690CE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Znalezione obrazy dla zapytania enoch">
            <a:extLst>
              <a:ext uri="{FF2B5EF4-FFF2-40B4-BE49-F238E27FC236}">
                <a16:creationId xmlns:a16="http://schemas.microsoft.com/office/drawing/2014/main" id="{894BA365-1102-4B93-B04B-61776BE7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3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Eliasz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* Hebr. </a:t>
            </a:r>
            <a:r>
              <a:rPr lang="pl-PL" dirty="0" err="1"/>
              <a:t>Jahwe</a:t>
            </a:r>
            <a:r>
              <a:rPr lang="pl-PL" dirty="0"/>
              <a:t> jest moim Bogiem</a:t>
            </a:r>
          </a:p>
          <a:p>
            <a:r>
              <a:rPr lang="pl-PL" dirty="0"/>
              <a:t>Ważnym elementem eschatologii żydowskiej stało się oczekiwanie na powrót Eliasza z nieba przed nadejściem Mesjasza i czasów mesjańskich. Według apokryficznej Apokalipsy Eliasza, </a:t>
            </a:r>
            <a:r>
              <a:rPr lang="pl-PL" dirty="0">
                <a:solidFill>
                  <a:srgbClr val="FFFF00"/>
                </a:solidFill>
              </a:rPr>
              <a:t>Eliasz wraz z </a:t>
            </a:r>
            <a:r>
              <a:rPr lang="pl-PL" dirty="0" err="1">
                <a:solidFill>
                  <a:srgbClr val="FFFF00"/>
                </a:solidFill>
              </a:rPr>
              <a:t>Henochem</a:t>
            </a:r>
            <a:r>
              <a:rPr lang="pl-PL" dirty="0">
                <a:solidFill>
                  <a:srgbClr val="FFFF00"/>
                </a:solidFill>
              </a:rPr>
              <a:t> w czasach ostatecznych mają się sprzeciwić przeciwnikowi Mesjasza</a:t>
            </a:r>
            <a:r>
              <a:rPr lang="pl-PL" dirty="0"/>
              <a:t>, jednak zostają zabici i ich zwłoki leżą trzy i pół dnia na rynku. Później jednak zmartwychwstają i pokonują syna nieprawości. Do tej samej tradycji prawdopodobnie odwołuje się Apokalipsa św. Jana (11,3–12).</a:t>
            </a:r>
          </a:p>
          <a:p>
            <a:endParaRPr lang="pl-PL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1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2EEBB5-F4ED-4525-A801-33A042C9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A496DB-A44B-466C-A4D7-AAEC12BBD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Znalezione obrazy dla zapytania eliasz">
            <a:extLst>
              <a:ext uri="{FF2B5EF4-FFF2-40B4-BE49-F238E27FC236}">
                <a16:creationId xmlns:a16="http://schemas.microsoft.com/office/drawing/2014/main" id="{87D973BF-3D2E-4D8B-9F66-CA702807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047750"/>
            <a:ext cx="3667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54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7FA72F-966D-4144-8D00-6957BA7C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560DE2-429F-40F8-8736-0B14CFBA1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Znalezione obrazy dla zapytania two witnesses">
            <a:extLst>
              <a:ext uri="{FF2B5EF4-FFF2-40B4-BE49-F238E27FC236}">
                <a16:creationId xmlns:a16="http://schemas.microsoft.com/office/drawing/2014/main" id="{2A91B74F-DD19-4105-AA23-CDAEFFA2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42900"/>
            <a:ext cx="49339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96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 err="1">
                <a:solidFill>
                  <a:srgbClr val="FAAF00"/>
                </a:solidFill>
              </a:rPr>
              <a:t>Zorobabel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 fontScale="92500"/>
          </a:bodyPr>
          <a:lstStyle/>
          <a:p>
            <a:r>
              <a:rPr lang="pl-PL" dirty="0"/>
              <a:t>Hebr. </a:t>
            </a:r>
            <a:r>
              <a:rPr lang="pl-PL" i="1" dirty="0"/>
              <a:t>Potomek babiloński, urodzony w Babilonii, </a:t>
            </a:r>
            <a:r>
              <a:rPr lang="pl-PL" dirty="0"/>
              <a:t>wnuk króla </a:t>
            </a:r>
            <a:r>
              <a:rPr lang="pl-PL" dirty="0" err="1"/>
              <a:t>Jojakina</a:t>
            </a:r>
            <a:r>
              <a:rPr lang="pl-PL" dirty="0"/>
              <a:t> z rodu Dawida</a:t>
            </a:r>
          </a:p>
          <a:p>
            <a:r>
              <a:rPr lang="pl-PL" dirty="0"/>
              <a:t>Stanął na czele jednej z pierwszych grup przesiedleńców powracających za pozwoleniem Cyrusa, króla perskiego, z „niewoli babilońskiej” (587/6 p.n.e. - 539 p.n.e.)do Judy. Opisany w Księdze </a:t>
            </a:r>
            <a:r>
              <a:rPr lang="pl-PL" dirty="0" err="1"/>
              <a:t>Ezdrasza</a:t>
            </a:r>
            <a:r>
              <a:rPr lang="pl-PL" dirty="0"/>
              <a:t> (</a:t>
            </a:r>
            <a:r>
              <a:rPr lang="pl-PL" dirty="0" err="1"/>
              <a:t>Ezd</a:t>
            </a:r>
            <a:r>
              <a:rPr lang="pl-PL" dirty="0"/>
              <a:t> 2-5). Zajął się on, wraz z Jozuem, synem </a:t>
            </a:r>
            <a:r>
              <a:rPr lang="pl-PL" dirty="0" err="1"/>
              <a:t>Josadaka</a:t>
            </a:r>
            <a:r>
              <a:rPr lang="pl-PL" dirty="0"/>
              <a:t> i braćmi jego, kapłanami, budowaniem Bogu ołtarza na dawnym fundamencie, w zniszczonej podczas najazdu Nabuchodonozora, króla babilońskiego, </a:t>
            </a:r>
            <a:r>
              <a:rPr lang="pl-PL" dirty="0">
                <a:solidFill>
                  <a:srgbClr val="FFFF00"/>
                </a:solidFill>
              </a:rPr>
              <a:t>Świątyni Jerozolimskiej</a:t>
            </a:r>
            <a:r>
              <a:rPr lang="pl-PL" dirty="0"/>
              <a:t>. W ciągu następnych dwóch lat sprowadzili oni drzewo cedrowe z Libanu i założyli fundamenty samej Świątyni.</a:t>
            </a:r>
          </a:p>
          <a:p>
            <a:r>
              <a:rPr lang="pl-PL" dirty="0"/>
              <a:t>Problemy przy budowie świątyni (samowola budowlana)</a:t>
            </a:r>
          </a:p>
          <a:p>
            <a:r>
              <a:rPr lang="pl-PL" dirty="0"/>
              <a:t>Często powoływano się na niego w lożach masońskich (sztuka królewska)</a:t>
            </a:r>
          </a:p>
          <a:p>
            <a:r>
              <a:rPr lang="pl-PL" dirty="0"/>
              <a:t>Wielki Architekt Świata</a:t>
            </a:r>
          </a:p>
        </p:txBody>
      </p:sp>
    </p:spTree>
    <p:extLst>
      <p:ext uri="{BB962C8B-B14F-4D97-AF65-F5344CB8AC3E}">
        <p14:creationId xmlns:p14="http://schemas.microsoft.com/office/powerpoint/2010/main" val="285992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Apokalipsa 10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1"/>
                </a:solidFill>
              </a:rPr>
              <a:t>Rozdziały 10-11 stanowią przerwę między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szóstą i siódma trąbą</a:t>
            </a:r>
          </a:p>
          <a:p>
            <a:r>
              <a:rPr lang="pl-PL" dirty="0">
                <a:solidFill>
                  <a:schemeClr val="tx1"/>
                </a:solidFill>
              </a:rPr>
              <a:t>Potężny anioł z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maleńkim zwojem</a:t>
            </a:r>
          </a:p>
          <a:p>
            <a:r>
              <a:rPr lang="pl-PL" dirty="0">
                <a:solidFill>
                  <a:schemeClr val="tx1"/>
                </a:solidFill>
              </a:rPr>
              <a:t>Zwój jest otwarty i zawiera niewiele informacji</a:t>
            </a:r>
          </a:p>
          <a:p>
            <a:r>
              <a:rPr lang="pl-PL" dirty="0">
                <a:solidFill>
                  <a:schemeClr val="tx1"/>
                </a:solidFill>
              </a:rPr>
              <a:t>Pojawia się </a:t>
            </a:r>
            <a:r>
              <a:rPr lang="pl-PL" dirty="0">
                <a:solidFill>
                  <a:srgbClr val="FFFF00"/>
                </a:solidFill>
              </a:rPr>
              <a:t>7 gromów</a:t>
            </a:r>
            <a:r>
              <a:rPr lang="pl-PL" dirty="0">
                <a:solidFill>
                  <a:schemeClr val="tx1"/>
                </a:solidFill>
              </a:rPr>
              <a:t>, ale Janowi zostaje wydany zakaz mówienia i pisania o tym, co usłyszał.</a:t>
            </a:r>
          </a:p>
          <a:p>
            <a:r>
              <a:rPr lang="pl-PL" dirty="0">
                <a:solidFill>
                  <a:schemeClr val="tx1"/>
                </a:solidFill>
              </a:rPr>
              <a:t>Pozostanie to tajemnicą. Dlaczego?</a:t>
            </a:r>
          </a:p>
          <a:p>
            <a:r>
              <a:rPr lang="pl-PL" dirty="0">
                <a:solidFill>
                  <a:schemeClr val="tx1"/>
                </a:solidFill>
              </a:rPr>
              <a:t>Być może jest to osobiste proroctwo dotyczące Jana i jego życia.</a:t>
            </a:r>
          </a:p>
          <a:p>
            <a:r>
              <a:rPr lang="pl-PL" dirty="0">
                <a:solidFill>
                  <a:srgbClr val="FFFF00"/>
                </a:solidFill>
              </a:rPr>
              <a:t>Jan połyka ten zwój. Spożył ewangelię. Ezechiel też miał spożyć zwój. Słodko-gorzki smak.</a:t>
            </a:r>
          </a:p>
          <a:p>
            <a:r>
              <a:rPr lang="pl-PL" dirty="0">
                <a:solidFill>
                  <a:schemeClr val="tx1"/>
                </a:solidFill>
              </a:rPr>
              <a:t>Człowiek jest tym, co je. (L. Feuerbach)</a:t>
            </a:r>
          </a:p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Studiując proroctwa nie powinniśmy wykraczać poza to, co Bóg uznał za stosowne objawić ludziom!!!</a:t>
            </a:r>
          </a:p>
        </p:txBody>
      </p:sp>
    </p:spTree>
    <p:extLst>
      <p:ext uri="{BB962C8B-B14F-4D97-AF65-F5344CB8AC3E}">
        <p14:creationId xmlns:p14="http://schemas.microsoft.com/office/powerpoint/2010/main" val="132253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6FFFBF-F8C9-476E-BA4E-D2B885DB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3261E5-9D58-4B5C-B6D3-02922CA94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Znalezione obrazy dla zapytania Zerubbabel">
            <a:extLst>
              <a:ext uri="{FF2B5EF4-FFF2-40B4-BE49-F238E27FC236}">
                <a16:creationId xmlns:a16="http://schemas.microsoft.com/office/drawing/2014/main" id="{6C1B7A67-2F33-4B1A-A8E3-8670899E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857250"/>
            <a:ext cx="9525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55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 err="1">
                <a:solidFill>
                  <a:srgbClr val="FAAF00"/>
                </a:solidFill>
              </a:rPr>
              <a:t>Jozue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/>
              <a:t>Hebr. </a:t>
            </a:r>
            <a:r>
              <a:rPr lang="pl-PL" i="1" dirty="0" err="1"/>
              <a:t>Jahwe</a:t>
            </a:r>
            <a:r>
              <a:rPr lang="pl-PL" i="1" dirty="0"/>
              <a:t> zbawia, ratuje.</a:t>
            </a:r>
          </a:p>
          <a:p>
            <a:r>
              <a:rPr lang="pl-PL" dirty="0" err="1"/>
              <a:t>Jozue</a:t>
            </a:r>
            <a:r>
              <a:rPr lang="pl-PL" dirty="0"/>
              <a:t> był synem Nuna (Nona, </a:t>
            </a:r>
            <a:r>
              <a:rPr lang="pl-PL" dirty="0" err="1"/>
              <a:t>Nouna</a:t>
            </a:r>
            <a:r>
              <a:rPr lang="pl-PL" dirty="0"/>
              <a:t>) z plemienia Efraima. Urodził się w Egipcie podczas niewoli egipskiej. Jego pierwotne imię to </a:t>
            </a:r>
            <a:r>
              <a:rPr lang="pl-PL" dirty="0" err="1"/>
              <a:t>Ozeasz</a:t>
            </a:r>
            <a:r>
              <a:rPr lang="pl-PL" dirty="0"/>
              <a:t>, imię </a:t>
            </a:r>
            <a:r>
              <a:rPr lang="pl-PL" dirty="0" err="1"/>
              <a:t>Jozue</a:t>
            </a:r>
            <a:r>
              <a:rPr lang="pl-PL" dirty="0"/>
              <a:t> nadane mu zostało przez Mojżesza. </a:t>
            </a:r>
          </a:p>
          <a:p>
            <a:r>
              <a:rPr lang="pl-PL" dirty="0"/>
              <a:t>Po śmierci Mojżesza został przywódcą Izraelitów, wprowadził ich do ziemi Kanaan i podbił ją. Żył 110 lat. Po jego śmierci rozpoczął się trudny czas dla ludu Izraela.</a:t>
            </a:r>
          </a:p>
          <a:p>
            <a:r>
              <a:rPr lang="pl-PL" dirty="0"/>
              <a:t>Zapowiedź </a:t>
            </a:r>
            <a:r>
              <a:rPr lang="pl-PL" dirty="0" err="1"/>
              <a:t>typiczna</a:t>
            </a:r>
            <a:r>
              <a:rPr lang="pl-PL" dirty="0"/>
              <a:t> Chrystusa</a:t>
            </a:r>
          </a:p>
        </p:txBody>
      </p:sp>
    </p:spTree>
    <p:extLst>
      <p:ext uri="{BB962C8B-B14F-4D97-AF65-F5344CB8AC3E}">
        <p14:creationId xmlns:p14="http://schemas.microsoft.com/office/powerpoint/2010/main" val="3315038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82FAC2-6D72-45B9-B1B3-9503ACD5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5840AF-DDF6-44AB-9A10-F693707A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Znalezione obrazy dla zapytania jozue">
            <a:extLst>
              <a:ext uri="{FF2B5EF4-FFF2-40B4-BE49-F238E27FC236}">
                <a16:creationId xmlns:a16="http://schemas.microsoft.com/office/drawing/2014/main" id="{C37E5766-E2F3-4FBB-82D2-CB9E4445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528763"/>
            <a:ext cx="38195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77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Arka Przymierza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hebr. </a:t>
            </a:r>
            <a:r>
              <a:rPr lang="he-IL" dirty="0">
                <a:solidFill>
                  <a:schemeClr val="tx1"/>
                </a:solidFill>
              </a:rPr>
              <a:t>אָרוֹן הָבְרִית </a:t>
            </a:r>
            <a:r>
              <a:rPr lang="pl-PL" dirty="0">
                <a:solidFill>
                  <a:schemeClr val="tx1"/>
                </a:solidFill>
              </a:rPr>
              <a:t>Aron ha-</a:t>
            </a:r>
            <a:r>
              <a:rPr lang="pl-PL" dirty="0" err="1">
                <a:solidFill>
                  <a:schemeClr val="tx1"/>
                </a:solidFill>
              </a:rPr>
              <a:t>Berit</a:t>
            </a:r>
            <a:r>
              <a:rPr lang="pl-PL" dirty="0">
                <a:solidFill>
                  <a:schemeClr val="tx1"/>
                </a:solidFill>
              </a:rPr>
              <a:t>, łac. </a:t>
            </a:r>
            <a:r>
              <a:rPr lang="pl-PL" dirty="0" err="1">
                <a:solidFill>
                  <a:schemeClr val="tx1"/>
                </a:solidFill>
              </a:rPr>
              <a:t>arca</a:t>
            </a:r>
            <a:r>
              <a:rPr lang="pl-PL" dirty="0">
                <a:solidFill>
                  <a:schemeClr val="tx1"/>
                </a:solidFill>
              </a:rPr>
              <a:t> – skrzynia</a:t>
            </a:r>
          </a:p>
          <a:p>
            <a:r>
              <a:rPr lang="pl-PL" dirty="0"/>
              <a:t>Arka zaginęła w trakcie najazdu armii Babilonu pod wodzą Nabuchodonozora II na Palestynę w </a:t>
            </a:r>
            <a:r>
              <a:rPr lang="pl-PL" dirty="0">
                <a:solidFill>
                  <a:srgbClr val="FFFF00"/>
                </a:solidFill>
              </a:rPr>
              <a:t>586</a:t>
            </a:r>
            <a:r>
              <a:rPr lang="pl-PL" dirty="0"/>
              <a:t> p.n.e. i zburzenia Pierwszej Świątyni.</a:t>
            </a:r>
          </a:p>
          <a:p>
            <a:r>
              <a:rPr lang="pl-PL" dirty="0"/>
              <a:t>W 2 Księdze Machabejskiej mowa jest o ukryciu arki przez proroka Jeremiasza w pobliżu </a:t>
            </a:r>
            <a:r>
              <a:rPr lang="pl-PL" dirty="0">
                <a:solidFill>
                  <a:srgbClr val="FFFF00"/>
                </a:solidFill>
              </a:rPr>
              <a:t>Góry </a:t>
            </a:r>
            <a:r>
              <a:rPr lang="pl-PL" dirty="0" err="1">
                <a:solidFill>
                  <a:srgbClr val="FFFF00"/>
                </a:solidFill>
              </a:rPr>
              <a:t>Nebo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/>
              <a:t>na stepach </a:t>
            </a:r>
            <a:r>
              <a:rPr lang="pl-PL" dirty="0" err="1"/>
              <a:t>Moabu</a:t>
            </a:r>
            <a:r>
              <a:rPr lang="pl-PL" dirty="0"/>
              <a:t> (por. 2 </a:t>
            </a:r>
            <a:r>
              <a:rPr lang="pl-PL" dirty="0" err="1"/>
              <a:t>Mch</a:t>
            </a:r>
            <a:r>
              <a:rPr lang="pl-PL" dirty="0"/>
              <a:t> 2,4-6).</a:t>
            </a:r>
          </a:p>
          <a:p>
            <a:r>
              <a:rPr lang="pl-PL" dirty="0"/>
              <a:t>Księga Jeremiasza zawiera proroctwo, zgodnie z którym w przyszłości nikt nie będzie już wspominał Arki Przymierza ani odczuwał jej braku; nikt też </a:t>
            </a:r>
            <a:r>
              <a:rPr lang="pl-PL" u="sng" dirty="0">
                <a:solidFill>
                  <a:srgbClr val="FFFF00"/>
                </a:solidFill>
              </a:rPr>
              <a:t>nie uczyni nowej </a:t>
            </a:r>
            <a:r>
              <a:rPr lang="pl-PL" dirty="0"/>
              <a:t>(Jer 3,16).</a:t>
            </a:r>
          </a:p>
        </p:txBody>
      </p:sp>
    </p:spTree>
    <p:extLst>
      <p:ext uri="{BB962C8B-B14F-4D97-AF65-F5344CB8AC3E}">
        <p14:creationId xmlns:p14="http://schemas.microsoft.com/office/powerpoint/2010/main" val="3322144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7B4E3-81BA-40D9-A96C-CA37DBAD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F0EBE0-53C6-4FC0-A510-64CAB5FC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Znalezione obrazy dla zapytania arka przymierza">
            <a:extLst>
              <a:ext uri="{FF2B5EF4-FFF2-40B4-BE49-F238E27FC236}">
                <a16:creationId xmlns:a16="http://schemas.microsoft.com/office/drawing/2014/main" id="{5AAC22E4-45CA-4235-8407-3770A6E4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43075"/>
            <a:ext cx="61341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22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NOWA Arka Przymierza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Pismo Święte nie nazywa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Maryi </a:t>
            </a:r>
            <a:r>
              <a:rPr lang="pl-PL" dirty="0">
                <a:solidFill>
                  <a:schemeClr val="tx1"/>
                </a:solidFill>
              </a:rPr>
              <a:t>wprost „Arką Przymierza”, określenie to przylgnęło do Niej na podstawie analogii. </a:t>
            </a:r>
          </a:p>
          <a:p>
            <a:r>
              <a:rPr lang="pl-PL" dirty="0">
                <a:solidFill>
                  <a:schemeClr val="tx1"/>
                </a:solidFill>
              </a:rPr>
              <a:t>Dawni pisarze chrześcijańscy w połączeniu drewna ze złotem dopatrywali się zjednoczenia pierwiastka ludzkiego z pierwiastkiem boskim. Złoto zewnętrznej strony Arki miało wskazywać na doskonałą postawę stałości Maryi w relacji do Boga, natomiast złocone wnętrze – napełnione Duchem Świętym wnętrze Matki Jezusa.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243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870D8F-EE31-4BA7-9E37-F24A74D5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6F744C-7C41-4C96-B5EE-AFEEDBAB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Znalezione obrazy dla zapytania holy Mary">
            <a:extLst>
              <a:ext uri="{FF2B5EF4-FFF2-40B4-BE49-F238E27FC236}">
                <a16:creationId xmlns:a16="http://schemas.microsoft.com/office/drawing/2014/main" id="{BF4FB176-A923-48C4-92D8-2E8FDBB8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46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FAAF00"/>
                </a:solidFill>
              </a:rPr>
              <a:t>Gietrzwałd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46" name="Picture 2" descr="Znalezione obrazy dla zapytania gietrzwaÅd">
            <a:extLst>
              <a:ext uri="{FF2B5EF4-FFF2-40B4-BE49-F238E27FC236}">
                <a16:creationId xmlns:a16="http://schemas.microsoft.com/office/drawing/2014/main" id="{2C1A868A-1E57-479C-B0BB-B597256F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79" y="1277225"/>
            <a:ext cx="8163842" cy="54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6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 err="1">
                <a:solidFill>
                  <a:srgbClr val="FAAF00"/>
                </a:solidFill>
              </a:rPr>
              <a:t>Kibeho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172" name="Picture 4" descr="Znalezione obrazy dla zapytania kibeho">
            <a:extLst>
              <a:ext uri="{FF2B5EF4-FFF2-40B4-BE49-F238E27FC236}">
                <a16:creationId xmlns:a16="http://schemas.microsoft.com/office/drawing/2014/main" id="{D4D6A38C-1CDC-441B-ACDA-B0DB78DC0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77" y="1346852"/>
            <a:ext cx="9185246" cy="551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FAAF00"/>
                </a:solidFill>
              </a:rPr>
              <a:t>Fatima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194" name="Picture 2" descr="Znalezione obrazy dla zapytania fatima">
            <a:extLst>
              <a:ext uri="{FF2B5EF4-FFF2-40B4-BE49-F238E27FC236}">
                <a16:creationId xmlns:a16="http://schemas.microsoft.com/office/drawing/2014/main" id="{90DC4C76-B93C-4281-AF9C-F840CAA1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32" y="1455885"/>
            <a:ext cx="8008136" cy="540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Apokalipsa 10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dirty="0"/>
              <a:t>Inna interpretacja:</a:t>
            </a:r>
          </a:p>
          <a:p>
            <a:r>
              <a:rPr lang="pl-PL" dirty="0"/>
              <a:t>Greckie zdrobnienie </a:t>
            </a:r>
            <a:r>
              <a:rPr lang="pl-PL" i="1" dirty="0" err="1">
                <a:solidFill>
                  <a:srgbClr val="FFFF00"/>
                </a:solidFill>
              </a:rPr>
              <a:t>biblaridion</a:t>
            </a:r>
            <a:r>
              <a:rPr lang="pl-PL" dirty="0"/>
              <a:t>, </a:t>
            </a:r>
            <a:r>
              <a:rPr lang="pl-PL" i="1" dirty="0"/>
              <a:t>mała książeczka</a:t>
            </a:r>
            <a:r>
              <a:rPr lang="pl-PL" dirty="0"/>
              <a:t> lub lepiej </a:t>
            </a:r>
            <a:r>
              <a:rPr lang="pl-PL" i="1" dirty="0"/>
              <a:t>mały zwój</a:t>
            </a:r>
            <a:r>
              <a:rPr lang="pl-PL" dirty="0"/>
              <a:t>, pojawia się tylko tu w Biblii i może sugerować, że chodzi o Apokalipsę Janową lub przesłanie, której ma się w niej zawrzeć. To tylko część Bożego Słowa objawionego w Biblii i tradycji, może dlatego zwój jest mały. Słowo Boże to rzeczywistość przekraczająca nasz ludzki świat, który jak mówi Jan w swojej Ewangelii, nie jest w stanie pomieścić wszystkiego tego, co Bóg chce nam zakomunikować.</a:t>
            </a:r>
            <a:endParaRPr lang="pl-PL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6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FAAF00"/>
                </a:solidFill>
              </a:rPr>
              <a:t>Lourdes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220" name="Picture 4" descr="Znalezione obrazy dla zapytania lourdes">
            <a:extLst>
              <a:ext uri="{FF2B5EF4-FFF2-40B4-BE49-F238E27FC236}">
                <a16:creationId xmlns:a16="http://schemas.microsoft.com/office/drawing/2014/main" id="{82D300E8-EB54-4195-8482-89E2DFB5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90" y="1311178"/>
            <a:ext cx="7968420" cy="55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 err="1">
                <a:solidFill>
                  <a:srgbClr val="FAAF00"/>
                </a:solidFill>
              </a:rPr>
              <a:t>Guadalupe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42" name="Picture 2" descr="Znalezione obrazy dla zapytania guadalupe">
            <a:extLst>
              <a:ext uri="{FF2B5EF4-FFF2-40B4-BE49-F238E27FC236}">
                <a16:creationId xmlns:a16="http://schemas.microsoft.com/office/drawing/2014/main" id="{F3D4FD2F-7569-4D7A-88BC-A7C66CEE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25" y="1586879"/>
            <a:ext cx="9943750" cy="52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FAAF00"/>
                </a:solidFill>
              </a:rPr>
              <a:t>La </a:t>
            </a:r>
            <a:r>
              <a:rPr lang="pl-PL" sz="4400" b="1" dirty="0" err="1">
                <a:solidFill>
                  <a:srgbClr val="FAAF00"/>
                </a:solidFill>
              </a:rPr>
              <a:t>Salette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1266" name="Picture 2" descr="Znalezione obrazy dla zapytania la salette">
            <a:extLst>
              <a:ext uri="{FF2B5EF4-FFF2-40B4-BE49-F238E27FC236}">
                <a16:creationId xmlns:a16="http://schemas.microsoft.com/office/drawing/2014/main" id="{63DDAA3C-3EEA-417A-9663-B9DF4A26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54" y="1411932"/>
            <a:ext cx="9095691" cy="54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 err="1">
                <a:solidFill>
                  <a:srgbClr val="FAAF00"/>
                </a:solidFill>
              </a:rPr>
              <a:t>Walsingham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2290" name="Picture 2" descr="Znalezione obrazy dla zapytania Walsingham">
            <a:extLst>
              <a:ext uri="{FF2B5EF4-FFF2-40B4-BE49-F238E27FC236}">
                <a16:creationId xmlns:a16="http://schemas.microsoft.com/office/drawing/2014/main" id="{0ED2C49F-2B18-4F43-A5C1-4217BB0C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6" y="1358679"/>
            <a:ext cx="6987447" cy="54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6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0EE91-5401-4C75-B32F-BB7C6267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9EAC38-D0DF-4BA8-A0B9-25735DC0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john little book revelation">
            <a:extLst>
              <a:ext uri="{FF2B5EF4-FFF2-40B4-BE49-F238E27FC236}">
                <a16:creationId xmlns:a16="http://schemas.microsoft.com/office/drawing/2014/main" id="{A368E6E9-FABA-4896-B96F-54981846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0"/>
            <a:ext cx="774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9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3B30B7-6AF5-48E7-9170-CB30402F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B7ADC6-F9F1-4ACD-93BB-C57CDF901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john little book revelation">
            <a:extLst>
              <a:ext uri="{FF2B5EF4-FFF2-40B4-BE49-F238E27FC236}">
                <a16:creationId xmlns:a16="http://schemas.microsoft.com/office/drawing/2014/main" id="{E7DE8E47-BC1E-4885-A9E2-59A518B2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0"/>
            <a:ext cx="489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5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Dano mi trzcinę podobną do pręta z poleceniem: „</a:t>
            </a:r>
            <a:r>
              <a:rPr lang="pl-PL" dirty="0">
                <a:solidFill>
                  <a:srgbClr val="FFFF00"/>
                </a:solidFill>
              </a:rPr>
              <a:t>Powstań i zmierz świątynię Boga</a:t>
            </a:r>
            <a:r>
              <a:rPr lang="pl-PL" dirty="0"/>
              <a:t>, ołtarz  oraz tych, którzy oddają w niej pokłon.</a:t>
            </a:r>
          </a:p>
          <a:p>
            <a:pPr marL="0" indent="0">
              <a:buNone/>
            </a:pPr>
            <a:r>
              <a:rPr lang="pl-PL" dirty="0"/>
              <a:t>Pomiń natomiast zewnętrzny dziedziniec świątyni. Nie mierz go, gdyż został </a:t>
            </a:r>
            <a:r>
              <a:rPr lang="pl-PL" dirty="0">
                <a:solidFill>
                  <a:srgbClr val="FFFF00"/>
                </a:solidFill>
              </a:rPr>
              <a:t>wydany poganom</a:t>
            </a:r>
            <a:r>
              <a:rPr lang="pl-PL" dirty="0"/>
              <a:t>, którzy będą deptać Miasto Święte przez czterdzieści dwa miesiące.</a:t>
            </a:r>
          </a:p>
          <a:p>
            <a:pPr marL="0" indent="0">
              <a:buNone/>
            </a:pPr>
            <a:r>
              <a:rPr lang="pl-PL" dirty="0"/>
              <a:t>Pozwolę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moim dwóm świadkom</a:t>
            </a:r>
            <a:r>
              <a:rPr lang="pl-PL" dirty="0"/>
              <a:t>, aby ubrani w wory pokutne prorokowali przez tysiąc dwieście sześćdziesiąt dni”.</a:t>
            </a:r>
          </a:p>
          <a:p>
            <a:pPr marL="0" indent="0">
              <a:buNone/>
            </a:pPr>
            <a:r>
              <a:rPr lang="pl-PL" dirty="0"/>
              <a:t>Oni są jak dwa drzewa oliwne i dwa świeczniki, które stoją przed Panem  ziemi.</a:t>
            </a:r>
          </a:p>
          <a:p>
            <a:pPr marL="0" indent="0">
              <a:buNone/>
            </a:pPr>
            <a:r>
              <a:rPr lang="pl-PL" dirty="0"/>
              <a:t>A gdy ktoś chce ich skrzywdzić, wówczas z ich ust wychodzi ogień i pożera ich nieprzyjaciół. Jeśli więc ktoś zechce ich skrzywdzić, tak powinien zginąć.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Mają oni władzę zamknąć niebo, aby w dniach, kiedy będą prorokować, nie padał deszcz. Mają też władzę zamieniać wody w krew  i rzucać na ziemię wszelkie plagi, gdy tylko zechcą.</a:t>
            </a:r>
          </a:p>
        </p:txBody>
      </p:sp>
    </p:spTree>
    <p:extLst>
      <p:ext uri="{BB962C8B-B14F-4D97-AF65-F5344CB8AC3E}">
        <p14:creationId xmlns:p14="http://schemas.microsoft.com/office/powerpoint/2010/main" val="3177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Kiedy zaś dopełnią swego świadectwa, wówczas bestia wychodząca z otchłani będzie z nimi walczyć, </a:t>
            </a:r>
            <a:r>
              <a:rPr lang="pl-PL" dirty="0">
                <a:solidFill>
                  <a:srgbClr val="92D050"/>
                </a:solidFill>
              </a:rPr>
              <a:t>zwycięży ich i zabije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Ich zwłoki zostaną wystawione na placu wielkiego miasta, które symbolicznie nazywane jest Sodoma i Egipt. Tam także ukrzyżowano ich Pana.</a:t>
            </a:r>
          </a:p>
          <a:p>
            <a:pPr marL="0" indent="0">
              <a:buNone/>
            </a:pPr>
            <a:r>
              <a:rPr lang="pl-PL" dirty="0"/>
              <a:t>Ludy, plemiona, języki i narody będą patrzyły na ich zwłoki przez trzy i pół dnia i nie pozwolą złożyć ich zwłok do grobu.</a:t>
            </a:r>
          </a:p>
          <a:p>
            <a:pPr marL="0" indent="0">
              <a:buNone/>
            </a:pPr>
            <a:r>
              <a:rPr lang="pl-PL" dirty="0"/>
              <a:t>Mieszkańcy ziemi będą się cieszyć i radować z ich powodu. Będą sobie wzajemnie posyłać dary, ponieważ ci dwaj prorocy nękali mieszkańców ziemi.</a:t>
            </a:r>
          </a:p>
          <a:p>
            <a:pPr marL="0" indent="0">
              <a:buNone/>
            </a:pPr>
            <a:r>
              <a:rPr lang="pl-PL" dirty="0">
                <a:solidFill>
                  <a:srgbClr val="92D050"/>
                </a:solidFill>
              </a:rPr>
              <a:t>Jednak po trzech i połowie dnia tchnienie życia pochodzące od Boga wstąpiło w nich i powstali.</a:t>
            </a:r>
            <a:r>
              <a:rPr lang="pl-PL" dirty="0"/>
              <a:t> A wszystkich, którzy na nich patrzyli, ogarnął wielki strach.</a:t>
            </a:r>
          </a:p>
          <a:p>
            <a:pPr marL="0" indent="0">
              <a:buNone/>
            </a:pPr>
            <a:r>
              <a:rPr lang="pl-PL" dirty="0"/>
              <a:t>Oni zaś usłyszeli potężny głos mówiący do nich z nieba: „Wejdźcie tutaj!”. I weszli do nieba na obłoku, a ich nieprzyjaciele przyglądali się im.</a:t>
            </a:r>
          </a:p>
          <a:p>
            <a:pPr marL="0" indent="0">
              <a:buNone/>
            </a:pPr>
            <a:r>
              <a:rPr lang="pl-PL" dirty="0"/>
              <a:t>W tej godzinie nastąpiło wielkie trzęsienie ziemi i runęła dziesiąta część miasta. Siedem tysięcy osób zginęło podczas trzęsienia ziemi, a pozostali zlękli się i oddali chwałę Bogu nieba.</a:t>
            </a:r>
          </a:p>
          <a:p>
            <a:pPr marL="0" indent="0">
              <a:buNone/>
            </a:pPr>
            <a:r>
              <a:rPr lang="pl-PL" dirty="0"/>
              <a:t>Drugie „biada” odeszło. Oto wkrótce nadejdzie trzecie „biada”.</a:t>
            </a:r>
          </a:p>
        </p:txBody>
      </p:sp>
    </p:spTree>
    <p:extLst>
      <p:ext uri="{BB962C8B-B14F-4D97-AF65-F5344CB8AC3E}">
        <p14:creationId xmlns:p14="http://schemas.microsoft.com/office/powerpoint/2010/main" val="352243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Zatrąbił siódmy anioł.  W niebie pojawiły się potężne głosy mówiące: „Nad światem zaczął królować nasz Pan  i Jego Chrystus.  Będzie królował na wieki wieków”.</a:t>
            </a:r>
          </a:p>
          <a:p>
            <a:pPr marL="0" indent="0">
              <a:buNone/>
            </a:pPr>
            <a:r>
              <a:rPr lang="pl-PL" dirty="0"/>
              <a:t>A dwudziestu czterech starszych, którzy siedzą przed Bogiem na swoich tronach, upadło na twarz i oddało pokłon Bogu, mówiąc: „Dziękujemy Ci, Panie, Boże Wszechmocny, który jesteś i który byłeś, za to, że użyłeś swej wielkiej mocy i zacząłeś królować.</a:t>
            </a:r>
          </a:p>
          <a:p>
            <a:pPr marL="0" indent="0">
              <a:buNone/>
            </a:pPr>
            <a:r>
              <a:rPr lang="pl-PL" dirty="0"/>
              <a:t>Wzburzyły się narody i nadszedł Twój gniew.  </a:t>
            </a:r>
            <a:r>
              <a:rPr lang="pl-PL" dirty="0">
                <a:solidFill>
                  <a:srgbClr val="FAB000"/>
                </a:solidFill>
              </a:rPr>
              <a:t>Czas sądzić umarłych, oddać zapłatę Twoim sługom, prorokom,  świętym oraz tym, którzy boją się Twego imienia,  małym i wielkim!</a:t>
            </a:r>
            <a:r>
              <a:rPr lang="pl-PL" dirty="0"/>
              <a:t> Czas zniszczyć niszczących ziemię!”.</a:t>
            </a:r>
          </a:p>
          <a:p>
            <a:pPr marL="0" indent="0">
              <a:buNone/>
            </a:pPr>
            <a:r>
              <a:rPr lang="pl-PL" dirty="0"/>
              <a:t>W niebie otworzyła się świątynia Boga, a w świątyni </a:t>
            </a:r>
            <a:r>
              <a:rPr lang="pl-PL" dirty="0">
                <a:solidFill>
                  <a:srgbClr val="FFFF00"/>
                </a:solidFill>
              </a:rPr>
              <a:t>ukazała się Arka  Jego Przymierza.  </a:t>
            </a:r>
            <a:r>
              <a:rPr lang="pl-PL" dirty="0"/>
              <a:t>Pojawiły się błyskawice, głosy, gromy, trzęsienie ziemi i wielki grad.</a:t>
            </a:r>
          </a:p>
        </p:txBody>
      </p:sp>
    </p:spTree>
    <p:extLst>
      <p:ext uri="{BB962C8B-B14F-4D97-AF65-F5344CB8AC3E}">
        <p14:creationId xmlns:p14="http://schemas.microsoft.com/office/powerpoint/2010/main" val="188007377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1361</TotalTime>
  <Words>1550</Words>
  <Application>Microsoft Office PowerPoint</Application>
  <PresentationFormat>Panoramiczny</PresentationFormat>
  <Paragraphs>123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7" baseType="lpstr">
      <vt:lpstr>Arial</vt:lpstr>
      <vt:lpstr>Bahnschrift SemiBold SemiConden</vt:lpstr>
      <vt:lpstr>Corbel</vt:lpstr>
      <vt:lpstr>Głębokość</vt:lpstr>
      <vt:lpstr>APOKALIPSA</vt:lpstr>
      <vt:lpstr>Świątynia i dwóch świadków</vt:lpstr>
      <vt:lpstr>Apokalipsa 10</vt:lpstr>
      <vt:lpstr>Apokalipsa 10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Mierzenie świątyni</vt:lpstr>
      <vt:lpstr>Prezentacja programu PowerPoint</vt:lpstr>
      <vt:lpstr>Prezentacja programu PowerPoint</vt:lpstr>
      <vt:lpstr>Prezentacja programu PowerPoint</vt:lpstr>
      <vt:lpstr>extra Ecclesiam salus nulla sformułował w połowie III wieku św. Cyprian, biskup Kartaginy.</vt:lpstr>
      <vt:lpstr>Dwóch Świadków</vt:lpstr>
      <vt:lpstr>Dwóch Świadków</vt:lpstr>
      <vt:lpstr>Prezentacja programu PowerPoint</vt:lpstr>
      <vt:lpstr>Prezentacja programu PowerPoint</vt:lpstr>
      <vt:lpstr>Dwóch Świadków</vt:lpstr>
      <vt:lpstr>Prezentacja programu PowerPoint</vt:lpstr>
      <vt:lpstr>Prezentacja programu PowerPoint</vt:lpstr>
      <vt:lpstr>Henoch</vt:lpstr>
      <vt:lpstr>Henoch</vt:lpstr>
      <vt:lpstr>Prezentacja programu PowerPoint</vt:lpstr>
      <vt:lpstr>Prezentacja programu PowerPoint</vt:lpstr>
      <vt:lpstr>Eliasz</vt:lpstr>
      <vt:lpstr>Prezentacja programu PowerPoint</vt:lpstr>
      <vt:lpstr>Prezentacja programu PowerPoint</vt:lpstr>
      <vt:lpstr>Zorobabel</vt:lpstr>
      <vt:lpstr>Prezentacja programu PowerPoint</vt:lpstr>
      <vt:lpstr>Jozue</vt:lpstr>
      <vt:lpstr>Prezentacja programu PowerPoint</vt:lpstr>
      <vt:lpstr>Arka Przymierza</vt:lpstr>
      <vt:lpstr>Prezentacja programu PowerPoint</vt:lpstr>
      <vt:lpstr>NOWA Arka Przymierza</vt:lpstr>
      <vt:lpstr>Prezentacja programu PowerPoint</vt:lpstr>
      <vt:lpstr>Gietrzwałd</vt:lpstr>
      <vt:lpstr>Kibeho</vt:lpstr>
      <vt:lpstr>Fatima</vt:lpstr>
      <vt:lpstr>Lourdes</vt:lpstr>
      <vt:lpstr>Guadalupe</vt:lpstr>
      <vt:lpstr>La Salette</vt:lpstr>
      <vt:lpstr>Walsingham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APOKALIPSA</dc:title>
  <dc:creator>Mateusz Szerszeń</dc:creator>
  <cp:lastModifiedBy>Mateusz Szerszeń</cp:lastModifiedBy>
  <cp:revision>195</cp:revision>
  <dcterms:created xsi:type="dcterms:W3CDTF">2018-09-06T17:04:25Z</dcterms:created>
  <dcterms:modified xsi:type="dcterms:W3CDTF">2019-03-11T08:45:48Z</dcterms:modified>
</cp:coreProperties>
</file>